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90" r:id="rId3"/>
    <p:sldId id="289" r:id="rId4"/>
    <p:sldId id="281" r:id="rId5"/>
    <p:sldId id="295" r:id="rId6"/>
    <p:sldId id="291" r:id="rId7"/>
    <p:sldId id="296" r:id="rId8"/>
    <p:sldId id="297" r:id="rId9"/>
    <p:sldId id="298" r:id="rId10"/>
    <p:sldId id="292" r:id="rId11"/>
    <p:sldId id="304" r:id="rId12"/>
    <p:sldId id="305" r:id="rId13"/>
    <p:sldId id="360" r:id="rId14"/>
    <p:sldId id="279" r:id="rId15"/>
    <p:sldId id="302" r:id="rId16"/>
    <p:sldId id="300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. Bosak" initials="JSB" lastIdx="3" clrIdx="0">
    <p:extLst>
      <p:ext uri="{19B8F6BF-5375-455C-9EA6-DF929625EA0E}">
        <p15:presenceInfo xmlns:p15="http://schemas.microsoft.com/office/powerpoint/2012/main" userId="S-1-5-21-349766199-1560496460-111032338-173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57" autoAdjust="0"/>
  </p:normalViewPr>
  <p:slideViewPr>
    <p:cSldViewPr snapToGrid="0">
      <p:cViewPr varScale="1">
        <p:scale>
          <a:sx n="92" d="100"/>
          <a:sy n="92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84A4DA-E3BE-6DD1-0079-1415B08E2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BABEE-6B2D-155B-B0DB-36E20CA74B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94D7A-C0EE-1F48-B4DF-E2AE0C257A9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F70AE-83DC-E7B4-1610-C6E038AFB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D3B3E-EE11-BEF6-44F8-CCF313E7DF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3E5A4-4BB4-8849-988B-E8AF467C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53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B8E5A-9FEA-E14C-8FC8-E6802F9B3F7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7780D-A7D5-A046-8363-FC8A2BAE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0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2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54F5-FF92-9C2A-7E5A-C7CB57FA5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B450A-FFD3-B206-23F4-D4D526A34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C81BB-C07B-0349-B63A-2BDE1571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5B30-4A56-6442-BB38-955D8DE0D76F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4FC98-41E6-006E-ABB7-227DB11A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62B43-E066-DBF9-336F-8684E22E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5168-C4C8-B68F-5083-0AFCC361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C04EE-E72B-935D-AF5F-25A6F277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BB8E6-7A6A-6563-77A6-89222DD7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3CED-36DA-704A-9D87-6F6699950370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83C78-D8AB-4CFD-A9CC-AE6132CA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80B8-420A-9731-BF44-FA16B2F1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107EE-38BC-6057-BFE2-92AD05B54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173A5-5B80-CFC6-D8B5-4239F347C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728E4-A345-9825-DE49-DC8F72CF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EEFB-843B-E84C-8CE2-849042216520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A3788-6112-296E-A1C3-77E46064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1E0A-52B2-D0D0-2DDC-74B68B99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6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37E2-FA8A-1B9F-4528-FB3B075F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5C2E-3D75-03BF-3FB0-B76786F4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27AD-008E-F749-E51D-3C715AFA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B1F-2403-9046-8604-2A7D74EF015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4406-966A-FD6F-A2CE-45306563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52514-EC74-3DC8-9135-C40146FC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8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8DFF-CF64-1945-9A2B-4759746A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19E3E-B78F-D11B-4DFE-605B3B88F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6F-84A2-C63B-576E-28F5A25C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A25F-EA8C-684A-AE05-BC37921D18B9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99DF-55D1-6DA0-F220-12310164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7859-4BE4-737D-56F5-59FA3DFC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706F-F776-5EAB-313F-41978DC8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3334-DEE7-BCC0-F0D8-B2F98BDFC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231BB-B25D-C407-46CD-DF6A7E93D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78B48-1300-7720-493D-3447C6DE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ECFC-F64A-1947-BB89-48119806EFD3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CB348-C600-F452-B946-FDE071B3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10F85-1E72-272A-BE00-115C964A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F6E0-5B49-B653-7AB5-5BCD98F8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BF9F0-6377-AC62-2A73-ABB0BD092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0CAB-CDDE-B91B-3E73-E096AE4C3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C7778-2F41-C272-6CF7-4573F5392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37443-F393-9D82-0A4B-3D9D4FA7A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27CBB-A680-D448-AE1F-2EE76100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DAF0-DE03-924D-BEB7-4A947693F4FC}" type="datetime1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F6385-FDAC-6D68-FE62-E49D8DBA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145FD-B492-EE89-5ADE-8E90129F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D650-FAC7-45D1-2BF1-4C92DA64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68E75-5F49-41BC-5926-8BC1CEFF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A74-704C-2A40-A4E7-EEAEAE233F62}" type="datetime1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3487E-4EC3-FCBA-90B2-0308B23A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CF8A1-6A4E-D44C-199C-22835CA1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AD852-4045-0365-6321-1A031D6B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8E01-A1A3-6046-ACA5-E7B4C7B41700}" type="datetime1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46D6F-4FCC-E92D-7778-E2D4B8C5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96D4D-BFBD-C20E-FA75-CF55063A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A283-A643-4AC2-E00C-1ED0D184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577D-C002-2C25-4BF1-8BC23E95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06709-814A-0A79-8BAF-4E1E47D2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D79E2-208F-0F3F-B836-7359DCE8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4F0-10BA-DD4E-A6B2-B3BC3507CD2D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3F22B-F680-E32F-C7CE-6EC5A3E2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6EFE-21F7-6DB9-CE25-9BB2CCB5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5B68-46E5-9D31-6138-6F829161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7038D-A6F2-115E-CD50-F0C9FFE69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4F8FC-C94F-7677-A273-4D03DE63A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FF5AF-74E4-4187-BBF1-81A03B70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02B-AAE1-334B-BE3F-71116EEE68D1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36AAF-D727-BD6D-DEF8-BB16CE2D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FF1F1-24F6-ECDC-7E46-1BED70B8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4E046-9680-0688-1992-B5D9C4A5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270C5-7431-065C-EADF-0A416F467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6AB50-34A1-84E0-EABB-421EF8FE3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7A2C7-81BB-794E-9CFF-EF3E7571B5DB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C2E07-85E0-374E-A474-1C6B27517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New Hampshire Perinatal Quality Collaborative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BB51-E157-4CA3-A62F-3591B75C0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ADE48-72F0-F740-9443-BF35B9B0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dalynne.M.Bridge@hitchcock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dalynne.M.Bridge@hitchcock.org" TargetMode="External"/><Relationship Id="rId2" Type="http://schemas.openxmlformats.org/officeDocument/2006/relationships/hyperlink" Target="https://toxicshortfil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hvideo.webex.com/dhvideo/j.php?MTID=m336ac8b7f2d992242aedd13e806fcc8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lpd.support@hitchcock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lpd.support@hitchcock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epqi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nnepqin.org/events-projec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04A8D7-9734-2EF5-4747-0D375BBAE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615" y="3602037"/>
            <a:ext cx="9683261" cy="2708727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February 13, 2025</a:t>
            </a:r>
          </a:p>
          <a:p>
            <a:r>
              <a:rPr lang="en-US" sz="4800" dirty="0"/>
              <a:t>Welcome!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We will begin shortly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Reminder, we will be recording this session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Your line will be muted upon entering. Please enter comments or questions in the chat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Julie Bosak &amp; Maggie Coleman will monitor the chat box and call on you to unmute yourself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If you have trouble connecting, please email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Margaret.A.Coleman@hitchcock.org</a:t>
            </a:r>
          </a:p>
          <a:p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754A06C-2625-5826-587A-170CD921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147507B-E3E9-86BE-2C50-B2893FA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</p:spPr>
        <p:txBody>
          <a:bodyPr/>
          <a:lstStyle/>
          <a:p>
            <a:pPr algn="r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FF689A7F-9122-C513-C726-60579BAE3B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3400" y="0"/>
            <a:ext cx="4038600" cy="4038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B5651D-C326-B27B-3480-C6ED9069E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NH AIM/ERASE </a:t>
            </a:r>
            <a:br>
              <a:rPr lang="en-US" dirty="0"/>
            </a:br>
            <a:r>
              <a:rPr lang="en-US" dirty="0"/>
              <a:t>Monthly Webinar</a:t>
            </a:r>
          </a:p>
        </p:txBody>
      </p:sp>
      <p:pic>
        <p:nvPicPr>
          <p:cNvPr id="4" name="Picture 3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5302511F-7126-885C-843C-AFC779D44B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7235"/>
            <a:ext cx="1886283" cy="1150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B73738-AF61-426E-A6F8-55BE91C40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1" y="3128243"/>
            <a:ext cx="1227591" cy="470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9DEAB-7008-484D-8D61-5993ED6EF0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1" y="3766563"/>
            <a:ext cx="1375509" cy="4702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1638F65-C121-462D-A54F-51CEDD3C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4" y="4252523"/>
            <a:ext cx="1563078" cy="60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9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54368-E482-970D-7F53-00D318C2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812A2B2-6835-9B44-E80D-E11D33CE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E96578-242E-163A-8AF1-9F7FB864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3688" y="6356350"/>
            <a:ext cx="6380112" cy="365125"/>
          </a:xfrm>
        </p:spPr>
        <p:txBody>
          <a:bodyPr/>
          <a:lstStyle/>
          <a:p>
            <a:pPr algn="l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E049FFDB-B1B2-ECA0-C3E4-FC39B349FD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0" y="0"/>
            <a:ext cx="4038600" cy="4038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B57C6-2A21-8302-8336-8774DB484C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148329"/>
            <a:ext cx="729805" cy="673460"/>
            <a:chOff x="0" y="2984992"/>
            <a:chExt cx="729805" cy="673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634E78-8329-102D-CA66-6D3EBC7882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0DC284-019F-EDB3-03AB-214FAA5602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150579-FF3A-DCF2-DFEE-3C216D4CA7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BB31D3-4DC9-80EE-60C6-72CDFF2486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583128"/>
            <a:ext cx="729805" cy="673460"/>
            <a:chOff x="11462195" y="5257994"/>
            <a:chExt cx="729805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72DBF2-3475-F854-C79B-E155F498A2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219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1C7CFB-7557-4772-404D-18D51F2A9B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9170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122C77-97B1-0F78-88A4-BF971F4CD2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614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E544F16-E78D-3163-685C-95C8FA58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688" y="306305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AIM Bundle Updates</a:t>
            </a:r>
          </a:p>
        </p:txBody>
      </p:sp>
      <p:pic>
        <p:nvPicPr>
          <p:cNvPr id="3" name="Picture 2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E502E541-4A0F-58D1-D888-80ABACE566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88" y="881474"/>
            <a:ext cx="2082898" cy="12701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A1882F-5ADB-47BF-8C53-4590C74F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009" y="4933301"/>
            <a:ext cx="4295153" cy="1034700"/>
          </a:xfrm>
          <a:prstGeom prst="rect">
            <a:avLst/>
          </a:prstGeom>
          <a:ln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303982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0A7A-D958-D96F-563F-2528D9A4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Rebecca Casey, APRN – Case Consultation and Education Opportunities for all AIM Participants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0CCEE-3905-61BD-E788-9AF4B64C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718"/>
            <a:ext cx="10515600" cy="44877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Weekly open office hours on Mondays from 12:45-1:45pm virtually</a:t>
            </a:r>
            <a:r>
              <a:rPr lang="en-US" sz="2000" dirty="0"/>
              <a:t>. 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Bring specific case management questions (no PHI), typical challenges, or come hear what other sites are encountering.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Becca is also able to hold tailored lunch and learn, education, and discussion sessions for your team</a:t>
            </a:r>
            <a:r>
              <a:rPr lang="en-US" sz="2000" dirty="0"/>
              <a:t>.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Postpartum depression, psychosis, and medication management, “What do I do when Zoloft fails?”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February 24, 2025 </a:t>
            </a:r>
            <a:r>
              <a:rPr lang="en-US" sz="2000" dirty="0"/>
              <a:t>special session on Psychiatric Emergencies with Q&amp;A opportunity. Please join through weekly open office hour </a:t>
            </a:r>
            <a:r>
              <a:rPr lang="en-US" sz="2000" dirty="0" err="1"/>
              <a:t>Webex</a:t>
            </a:r>
            <a:r>
              <a:rPr lang="en-US" sz="2000" dirty="0"/>
              <a:t> link.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Please contact Maddie Bridge at </a:t>
            </a:r>
            <a:r>
              <a:rPr lang="en-US" sz="2000" dirty="0">
                <a:hlinkClick r:id="rId2"/>
              </a:rPr>
              <a:t>Madalynne.M.Bridge@hitchcock.org</a:t>
            </a:r>
            <a:r>
              <a:rPr lang="en-US" sz="2000" dirty="0"/>
              <a:t> if you would be interested in scheduling a tailored learning </a:t>
            </a:r>
            <a:r>
              <a:rPr lang="en-US" sz="1800" dirty="0"/>
              <a:t>session or want office hours Webex calendar invite!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9C0-9C55-29C7-2276-7FDA1A3B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B1F-2403-9046-8604-2A7D74EF015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DF1A3-F307-A28D-46FD-53236EFA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A7ECC4-FF37-0EA5-D20E-ADF318C81A0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8200" y="6316663"/>
            <a:ext cx="10277475" cy="1652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80A8732D-57C9-8C2D-5C6A-28609A7F11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88837F4-8AC6-CB1D-9E3B-3D5B8590E3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6195" y="0"/>
            <a:ext cx="429294" cy="4337774"/>
            <a:chOff x="246195" y="0"/>
            <a:chExt cx="429294" cy="43377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A20F56-C985-7827-4BAE-36C3A4F883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196" y="0"/>
              <a:ext cx="195855" cy="41684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049BA7-886C-0CFA-368B-E861ECEFB7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634" y="0"/>
              <a:ext cx="195855" cy="1325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A31319-43FE-A9B5-D012-C14EBD750D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195" y="4203767"/>
              <a:ext cx="195855" cy="1340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982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0A7A-D958-D96F-563F-2528D9A4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“Toxic” Film Screening for Respectful and Equitable Care Education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0CCEE-3905-61BD-E788-9AF4B64C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4"/>
            <a:ext cx="10515600" cy="41188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“Toxic” is a short film (~25 minutes) about a day-in-the-life of a pregnant Black woman, and the racism and injustices that she faces.</a:t>
            </a:r>
          </a:p>
          <a:p>
            <a:r>
              <a:rPr lang="en-US" dirty="0"/>
              <a:t>We can provide film screenings for your team with a facilitated group discussion (CEUs should be available)</a:t>
            </a:r>
          </a:p>
          <a:p>
            <a:r>
              <a:rPr lang="en-US" dirty="0"/>
              <a:t>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for the film website and trailer</a:t>
            </a:r>
          </a:p>
          <a:p>
            <a:r>
              <a:rPr lang="en-US" dirty="0"/>
              <a:t>“The facilitated discussion after the film was enlightening and respectful.” – Recent participant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contact Maddie Bridge at </a:t>
            </a:r>
            <a:r>
              <a:rPr lang="en-US" dirty="0">
                <a:hlinkClick r:id="rId3"/>
              </a:rPr>
              <a:t>Madalynne.M.Bridge@hitchcock.org</a:t>
            </a:r>
            <a:r>
              <a:rPr lang="en-US" dirty="0"/>
              <a:t> if you are interested in scheduling a session for your group.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939C0-9C55-29C7-2276-7FDA1A3B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B1F-2403-9046-8604-2A7D74EF015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DF1A3-F307-A28D-46FD-53236EFA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A7ECC4-FF37-0EA5-D20E-ADF318C81A0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8200" y="6316663"/>
            <a:ext cx="10277475" cy="1652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80A8732D-57C9-8C2D-5C6A-28609A7F11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88837F4-8AC6-CB1D-9E3B-3D5B8590E3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6195" y="0"/>
            <a:ext cx="429294" cy="4337774"/>
            <a:chOff x="246195" y="0"/>
            <a:chExt cx="429294" cy="43377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A20F56-C985-7827-4BAE-36C3A4F883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196" y="0"/>
              <a:ext cx="195855" cy="41684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049BA7-886C-0CFA-368B-E861ECEFB7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634" y="0"/>
              <a:ext cx="195855" cy="1325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A31319-43FE-A9B5-D012-C14EBD750D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195" y="4203767"/>
              <a:ext cx="195855" cy="1340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93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B7E84-9802-EF9D-D4BC-6763203B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0F2ADD-D7F6-8DEB-22A4-A151FFD0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D14B8EA-A069-3856-5D2D-C0477EE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</p:spPr>
        <p:txBody>
          <a:bodyPr/>
          <a:lstStyle/>
          <a:p>
            <a:pPr algn="r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ED992F37-5332-4E3C-126B-AA8811481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3400" y="0"/>
            <a:ext cx="4038600" cy="4038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EA61D7-C433-B7B9-9496-06CAB6844D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984992"/>
            <a:ext cx="729805" cy="673460"/>
            <a:chOff x="0" y="2984992"/>
            <a:chExt cx="729805" cy="673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A875F9-F764-9F89-125A-2BC1BD6E5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86E007-506A-9BED-AB80-8E662A5A4E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4E915D-F246-472B-8599-6FC9A00DB7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AA6B42-77BB-0A4F-4B87-85BA547046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5257994"/>
            <a:ext cx="729805" cy="673460"/>
            <a:chOff x="11462195" y="5257994"/>
            <a:chExt cx="729805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623CD8-649C-1F8B-F7BE-D151D2312D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219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724C89-4110-DE9D-208E-EBCC75E44B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9170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E29DF1-5B62-63D2-578B-9038E2D118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614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EFFA7D8E-4ED3-572B-505C-37AC96C5E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24" y="2446211"/>
            <a:ext cx="5968826" cy="3160753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Jess Bacon DNP, CNM, FACNM and Rachel Myers MSN, RN, CNL, C-EFM, CSSGB</a:t>
            </a:r>
            <a:br>
              <a:rPr lang="en-US" sz="4000" dirty="0">
                <a:latin typeface="+mj-lt"/>
              </a:rPr>
            </a:br>
            <a:r>
              <a:rPr lang="en-US" sz="4000" b="1" dirty="0"/>
              <a:t>Wentworth-Douglass Hospital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Picture 2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AAF8A796-A133-B06E-9351-3F27086D50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24" y="767729"/>
            <a:ext cx="1886283" cy="11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0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B0D48-1C60-8FAA-80D7-461949E3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07CDEE-0FB7-4B0E-F0F5-F3AA0989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Next Month: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418F-54AD-09C6-7B81-E7F05C99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en-US" sz="2500" dirty="0">
                <a:solidFill>
                  <a:schemeClr val="tx2"/>
                </a:solidFill>
              </a:rPr>
              <a:t>The next NH AIM/ERASE Monthly Webinar will be Thursday March 13, 2025 at noon.</a:t>
            </a:r>
          </a:p>
          <a:p>
            <a:r>
              <a:rPr lang="en-US" sz="2500" b="1" dirty="0">
                <a:solidFill>
                  <a:schemeClr val="accent5"/>
                </a:solidFill>
              </a:rPr>
              <a:t>Creating a community-wide approach to PMHCs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D973-E3C5-47A7-95FE-75D5F0A7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73384" y="1314006"/>
            <a:ext cx="1609343" cy="64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A3F2B1F-2403-9046-8604-2A7D74EF0154}" type="datetime1">
              <a:rPr lang="en-US" sz="10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1/27/2025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A7DAB-7C1B-CF56-D2D2-BF29D249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29205" y="3821599"/>
            <a:ext cx="4079414" cy="640080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chemeClr val="tx2"/>
                </a:solidFill>
              </a:rPr>
              <a:t>New Hampshire Perinatal Quality Collaborative</a:t>
            </a:r>
          </a:p>
        </p:txBody>
      </p:sp>
      <p:pic>
        <p:nvPicPr>
          <p:cNvPr id="6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AAD26648-3695-091D-1C4F-91FE57135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F2D0-9E19-5BF2-5EAD-DB94A2CD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D37A-DF09-1841-FE91-2FE8B1FC3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Becca Casey Monday Open Office Hours (12:45-1:45pm) Webex Link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CC970-045F-F20B-8A59-1C96E7BD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B1F-2403-9046-8604-2A7D74EF0154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F6F35-72F9-57A2-209F-0662B8D9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00A9D2-36E8-7144-BCCD-EDF75715F80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353958"/>
            <a:ext cx="729805" cy="673460"/>
            <a:chOff x="0" y="2984992"/>
            <a:chExt cx="729805" cy="6734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6B403-630F-6851-F149-B28D5DD126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7F2FE5-C897-FA77-3822-6556D3EE88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779CAF-4711-073B-58EE-EDB303A19D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BB1EBF-BA5D-A7A4-68F9-68E67AAA0DD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8200" y="6316663"/>
            <a:ext cx="10277475" cy="1652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A2645C06-DF5F-4EE3-2A33-18483C01AE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8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54368-E482-970D-7F53-00D318C2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812A2B2-6835-9B44-E80D-E11D33CE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E96578-242E-163A-8AF1-9F7FB864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3688" y="6356350"/>
            <a:ext cx="6380112" cy="365125"/>
          </a:xfrm>
        </p:spPr>
        <p:txBody>
          <a:bodyPr/>
          <a:lstStyle/>
          <a:p>
            <a:pPr algn="l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E049FFDB-B1B2-ECA0-C3E4-FC39B349FD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0" y="0"/>
            <a:ext cx="4038600" cy="4038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B57C6-2A21-8302-8336-8774DB484C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148329"/>
            <a:ext cx="729805" cy="673460"/>
            <a:chOff x="0" y="2984992"/>
            <a:chExt cx="729805" cy="673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634E78-8329-102D-CA66-6D3EBC7882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0DC284-019F-EDB3-03AB-214FAA5602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150579-FF3A-DCF2-DFEE-3C216D4CA7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BB31D3-4DC9-80EE-60C6-72CDFF2486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583128"/>
            <a:ext cx="729805" cy="673460"/>
            <a:chOff x="11462195" y="5257994"/>
            <a:chExt cx="729805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72DBF2-3475-F854-C79B-E155F498A2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219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1C7CFB-7557-4772-404D-18D51F2A9B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9170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122C77-97B1-0F78-88A4-BF971F4CD2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614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E544F16-E78D-3163-685C-95C8FA58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6596" y="2494771"/>
            <a:ext cx="6147604" cy="1868457"/>
          </a:xfrm>
        </p:spPr>
        <p:txBody>
          <a:bodyPr anchor="t">
            <a:no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To Receive CME/CNE Credit for Today’s Session 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Text: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833-884-3375 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Enter Activity Code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148177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Need help? 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clpd.support@hitchcock.org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above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CE information is ONLY for live attendance. CE will be available for later viewing via a link shared after the webinar.</a:t>
            </a:r>
            <a:endParaRPr lang="en-US" sz="2500" dirty="0"/>
          </a:p>
        </p:txBody>
      </p:sp>
      <p:pic>
        <p:nvPicPr>
          <p:cNvPr id="3" name="Picture 2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E502E541-4A0F-58D1-D888-80ABACE566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88" y="881474"/>
            <a:ext cx="2082898" cy="12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B0D48-1C60-8FAA-80D7-461949E3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07CDEE-0FB7-4B0E-F0F5-F3AA0989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418F-54AD-09C6-7B81-E7F05C99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D973-E3C5-47A7-95FE-75D5F0A7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73384" y="1314006"/>
            <a:ext cx="1609343" cy="64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A3F2B1F-2403-9046-8604-2A7D74EF0154}" type="datetime1">
              <a:rPr lang="en-US" sz="10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1/27/2025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A7DAB-7C1B-CF56-D2D2-BF29D249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29205" y="3821599"/>
            <a:ext cx="4079414" cy="640080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chemeClr val="tx2"/>
                </a:solidFill>
              </a:rPr>
              <a:t>New Hampshire Perinatal Quality Collaborative</a:t>
            </a:r>
          </a:p>
        </p:txBody>
      </p:sp>
      <p:pic>
        <p:nvPicPr>
          <p:cNvPr id="6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AAD26648-3695-091D-1C4F-91FE57135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5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54368-E482-970D-7F53-00D318C2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812A2B2-6835-9B44-E80D-E11D33CE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E96578-242E-163A-8AF1-9F7FB864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3688" y="6356350"/>
            <a:ext cx="6380112" cy="365125"/>
          </a:xfrm>
        </p:spPr>
        <p:txBody>
          <a:bodyPr/>
          <a:lstStyle/>
          <a:p>
            <a:pPr algn="l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E049FFDB-B1B2-ECA0-C3E4-FC39B349FD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0" y="0"/>
            <a:ext cx="4038600" cy="4038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B57C6-2A21-8302-8336-8774DB484C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148329"/>
            <a:ext cx="729805" cy="673460"/>
            <a:chOff x="0" y="2984992"/>
            <a:chExt cx="729805" cy="673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634E78-8329-102D-CA66-6D3EBC7882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0DC284-019F-EDB3-03AB-214FAA5602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150579-FF3A-DCF2-DFEE-3C216D4CA7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BB31D3-4DC9-80EE-60C6-72CDFF2486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583128"/>
            <a:ext cx="729805" cy="673460"/>
            <a:chOff x="11462195" y="5257994"/>
            <a:chExt cx="729805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72DBF2-3475-F854-C79B-E155F498A2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219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1C7CFB-7557-4772-404D-18D51F2A9B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9170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122C77-97B1-0F78-88A4-BF971F4CD2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614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E544F16-E78D-3163-685C-95C8FA58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6596" y="2494771"/>
            <a:ext cx="6147604" cy="1868457"/>
          </a:xfrm>
        </p:spPr>
        <p:txBody>
          <a:bodyPr anchor="t">
            <a:no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To Receive CME/CNE Credit for Today’s Session 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Text: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833-884-3375 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Enter Activity Code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148177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Need help? 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clpd.support@hitchcock.org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above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CE information is ONLY for live attendance. CE will be available for later viewing via a link shared after the webinar.</a:t>
            </a:r>
            <a:endParaRPr lang="en-US" sz="2500" dirty="0"/>
          </a:p>
        </p:txBody>
      </p:sp>
      <p:pic>
        <p:nvPicPr>
          <p:cNvPr id="3" name="Picture 2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E502E541-4A0F-58D1-D888-80ABACE566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88" y="881474"/>
            <a:ext cx="2082898" cy="12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B7E84-9802-EF9D-D4BC-6763203B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0F2ADD-D7F6-8DEB-22A4-A151FFD0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D14B8EA-A069-3856-5D2D-C0477EE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</p:spPr>
        <p:txBody>
          <a:bodyPr/>
          <a:lstStyle/>
          <a:p>
            <a:pPr algn="r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ED992F37-5332-4E3C-126B-AA8811481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3400" y="0"/>
            <a:ext cx="4038600" cy="4038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EA61D7-C433-B7B9-9496-06CAB6844D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984992"/>
            <a:ext cx="729805" cy="673460"/>
            <a:chOff x="0" y="2984992"/>
            <a:chExt cx="729805" cy="673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A875F9-F764-9F89-125A-2BC1BD6E5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86E007-506A-9BED-AB80-8E662A5A4E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4E915D-F246-472B-8599-6FC9A00DB7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AA6B42-77BB-0A4F-4B87-85BA547046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5257994"/>
            <a:ext cx="729805" cy="673460"/>
            <a:chOff x="11462195" y="5257994"/>
            <a:chExt cx="729805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623CD8-649C-1F8B-F7BE-D151D2312D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219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724C89-4110-DE9D-208E-EBCC75E44B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9170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E29DF1-5B62-63D2-578B-9038E2D118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614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EFFA7D8E-4ED3-572B-505C-37AC96C5E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696" y="2235200"/>
            <a:ext cx="7837253" cy="2387600"/>
          </a:xfrm>
        </p:spPr>
        <p:txBody>
          <a:bodyPr anchor="t">
            <a:no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REMINDERS: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Please feel free to share the recording with colleagues and those you feel would benefit if they are unable to attend @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hlinkClick r:id="rId3"/>
              </a:rPr>
              <a:t>www.NNEPQIN.org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: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Educational Offerings | NNEPQIN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We HIGHLY value your input.  Please be sure to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complete the evaluation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that Maggie Coleman will send to you immediately following the webinar.  It takes less than 5 minutes to complete.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endParaRPr lang="en-US" sz="2000" dirty="0"/>
          </a:p>
        </p:txBody>
      </p:sp>
      <p:pic>
        <p:nvPicPr>
          <p:cNvPr id="3" name="Picture 2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AAF8A796-A133-B06E-9351-3F27086D50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624" y="767729"/>
            <a:ext cx="1886283" cy="11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54368-E482-970D-7F53-00D318C2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812A2B2-6835-9B44-E80D-E11D33CE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E96578-242E-163A-8AF1-9F7FB864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3688" y="6356350"/>
            <a:ext cx="6380112" cy="365125"/>
          </a:xfrm>
        </p:spPr>
        <p:txBody>
          <a:bodyPr/>
          <a:lstStyle/>
          <a:p>
            <a:pPr algn="l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E049FFDB-B1B2-ECA0-C3E4-FC39B349FD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0" y="0"/>
            <a:ext cx="4038600" cy="4038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B57C6-2A21-8302-8336-8774DB484C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148329"/>
            <a:ext cx="729805" cy="673460"/>
            <a:chOff x="0" y="2984992"/>
            <a:chExt cx="729805" cy="673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634E78-8329-102D-CA66-6D3EBC7882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0DC284-019F-EDB3-03AB-214FAA5602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150579-FF3A-DCF2-DFEE-3C216D4CA7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BB31D3-4DC9-80EE-60C6-72CDFF2486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583128"/>
            <a:ext cx="729805" cy="673460"/>
            <a:chOff x="11462195" y="5257994"/>
            <a:chExt cx="729805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72DBF2-3475-F854-C79B-E155F498A2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219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1C7CFB-7557-4772-404D-18D51F2A9B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9170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122C77-97B1-0F78-88A4-BF971F4CD2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614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E544F16-E78D-3163-685C-95C8FA58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031" y="2547236"/>
            <a:ext cx="6792139" cy="3118918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From screening to action: Setting the stage for an honest patient discussion</a:t>
            </a:r>
          </a:p>
        </p:txBody>
      </p:sp>
      <p:pic>
        <p:nvPicPr>
          <p:cNvPr id="3" name="Picture 2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E502E541-4A0F-58D1-D888-80ABACE566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88" y="881474"/>
            <a:ext cx="2082898" cy="12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B0D48-1C60-8FAA-80D7-461949E3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07CDEE-0FB7-4B0E-F0F5-F3AA0989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418F-54AD-09C6-7B81-E7F05C99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AIM Bundle Updates: Maggie Coleman, MPH and Maddie Bridge</a:t>
            </a:r>
          </a:p>
          <a:p>
            <a:r>
              <a:rPr lang="en-US" sz="2800" dirty="0"/>
              <a:t>From screening to action: Setting the stage for an honest patient discussion</a:t>
            </a:r>
          </a:p>
          <a:p>
            <a:pPr lvl="1"/>
            <a:r>
              <a:rPr lang="en-US" sz="2200" dirty="0"/>
              <a:t>Jess Bacon DNP, CNM, FACNM, and Rachel Myers MSN, RN, CNL, C-EFM, CSSGB</a:t>
            </a:r>
          </a:p>
          <a:p>
            <a:r>
              <a:rPr lang="en-US" dirty="0"/>
              <a:t>Q&amp;A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Please note: Today’s speakers have nothing to disclose.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D973-E3C5-47A7-95FE-75D5F0A7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073384" y="1314006"/>
            <a:ext cx="1609343" cy="64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A3F2B1F-2403-9046-8604-2A7D74EF0154}" type="datetime1">
              <a:rPr lang="en-US" sz="10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1/27/2025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A7DAB-7C1B-CF56-D2D2-BF29D249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29205" y="3821599"/>
            <a:ext cx="4079414" cy="640080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dirty="0">
                <a:solidFill>
                  <a:schemeClr val="tx2"/>
                </a:solidFill>
              </a:rPr>
              <a:t>New Hampshire Perinatal Quality Collaborative</a:t>
            </a:r>
          </a:p>
        </p:txBody>
      </p:sp>
      <p:pic>
        <p:nvPicPr>
          <p:cNvPr id="6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AAD26648-3695-091D-1C4F-91FE57135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B7E84-9802-EF9D-D4BC-6763203B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30F2ADD-D7F6-8DEB-22A4-A151FFD0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E031-A563-DA4F-A92A-DEB5A04D3225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D14B8EA-A069-3856-5D2D-C0477EE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</p:spPr>
        <p:txBody>
          <a:bodyPr/>
          <a:lstStyle/>
          <a:p>
            <a:pPr algn="r"/>
            <a:r>
              <a:rPr lang="en-US" dirty="0"/>
              <a:t>New Hampshire Perinatal Quality Collaborative</a:t>
            </a:r>
          </a:p>
        </p:txBody>
      </p:sp>
      <p:pic>
        <p:nvPicPr>
          <p:cNvPr id="15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ED992F37-5332-4E3C-126B-AA8811481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3400" y="0"/>
            <a:ext cx="4038600" cy="4038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EA61D7-C433-B7B9-9496-06CAB6844D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2984992"/>
            <a:ext cx="729805" cy="673460"/>
            <a:chOff x="0" y="2984992"/>
            <a:chExt cx="729805" cy="673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A875F9-F764-9F89-125A-2BC1BD6E5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86E007-506A-9BED-AB80-8E662A5A4E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4E915D-F246-472B-8599-6FC9A00DB7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AA6B42-77BB-0A4F-4B87-85BA547046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5257994"/>
            <a:ext cx="729805" cy="673460"/>
            <a:chOff x="11462195" y="5257994"/>
            <a:chExt cx="729805" cy="67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623CD8-649C-1F8B-F7BE-D151D2312D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219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724C89-4110-DE9D-208E-EBCC75E44B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9170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E29DF1-5B62-63D2-578B-9038E2D118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96145" y="5257994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EFFA7D8E-4ED3-572B-505C-37AC96C5E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23" y="2984992"/>
            <a:ext cx="7399592" cy="1352546"/>
          </a:xfrm>
        </p:spPr>
        <p:txBody>
          <a:bodyPr anchor="t">
            <a:noAutofit/>
          </a:bodyPr>
          <a:lstStyle/>
          <a:p>
            <a:pPr algn="l"/>
            <a:r>
              <a:rPr lang="en-US" sz="2500" b="1" dirty="0"/>
              <a:t>Gender Statement</a:t>
            </a:r>
            <a:r>
              <a:rPr lang="en-US" sz="2500" dirty="0"/>
              <a:t>: We recognize that pregnant people have a variety of gender identities. There may be gendered language in this presentation, especially when citing other sources, but the content of this presentation is applicable to all pregnant people.</a:t>
            </a:r>
          </a:p>
        </p:txBody>
      </p:sp>
      <p:pic>
        <p:nvPicPr>
          <p:cNvPr id="3" name="Picture 2" descr="A pregnant person with a letter n&#10;&#10;Description automatically generated">
            <a:extLst>
              <a:ext uri="{FF2B5EF4-FFF2-40B4-BE49-F238E27FC236}">
                <a16:creationId xmlns:a16="http://schemas.microsoft.com/office/drawing/2014/main" id="{AAF8A796-A133-B06E-9351-3F27086D50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24" y="767729"/>
            <a:ext cx="1886283" cy="11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8160846-06CB-1771-645C-066788E0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DE1232-F319-94FE-C14A-029DF2D1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381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A quality improvement initiative to support best practices that make birth safer, improve maternal health outcomes and save lives.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91E32C0-E7B6-0080-0648-3B310F62D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381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CDC works with MMRCs to improve review processes that inform recommendations for preventing future deaths.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1E0F0-2B16-6130-1D91-B216B3C5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B1F-2403-9046-8604-2A7D74EF015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6282D-3189-754E-0314-226FF46C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1724F-370D-70A5-D41C-418DAC6FC6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8200" y="6316663"/>
            <a:ext cx="10277475" cy="1652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AC1A0A64-98A5-E3E6-7EBA-31B58031AC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682561-B032-D623-79DC-4A02BFE629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0"/>
            <a:ext cx="729805" cy="673460"/>
            <a:chOff x="0" y="2984992"/>
            <a:chExt cx="729805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36BDA6-357B-DE65-FB0E-17345029A8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0BE05B-28B7-E133-E695-A8E794F33E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FB41FD-7F6D-6FF5-9251-EB3A7E0458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6F2E5C-437C-4FC5-96CC-129F3491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11" y="2149048"/>
            <a:ext cx="3352800" cy="816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9F31CD-6653-49CA-87CA-D81A6D1D6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" y="3702793"/>
            <a:ext cx="10713720" cy="19310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186C7B-4E7D-4873-B0CA-EEF8F076A8A5}"/>
              </a:ext>
            </a:extLst>
          </p:cNvPr>
          <p:cNvSpPr txBox="1"/>
          <p:nvPr/>
        </p:nvSpPr>
        <p:spPr>
          <a:xfrm>
            <a:off x="368351" y="5916597"/>
            <a:ext cx="2241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https://saferbirth.org/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EF3E87-C7A7-411C-9C8C-EF488C60165D}"/>
              </a:ext>
            </a:extLst>
          </p:cNvPr>
          <p:cNvSpPr txBox="1"/>
          <p:nvPr/>
        </p:nvSpPr>
        <p:spPr>
          <a:xfrm>
            <a:off x="4709511" y="5978152"/>
            <a:ext cx="63188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https://www.cdc.gov/reproductivehealth/maternal-mortality/erase-mm/index.html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7F09D6-E057-48F3-842F-CA12E404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967819"/>
            <a:ext cx="2830830" cy="164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8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0846-06CB-1771-645C-066788E0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082E64-386F-6CC6-6D6A-FA306090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Critical Collaborations:  NNEPQIN/NHPQC, ERASE and AIM    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1E0F0-2B16-6130-1D91-B216B3C5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B1F-2403-9046-8604-2A7D74EF015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6282D-3189-754E-0314-226FF46C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1724F-370D-70A5-D41C-418DAC6FC6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8200" y="6316663"/>
            <a:ext cx="10277475" cy="1652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AC1A0A64-98A5-E3E6-7EBA-31B58031AC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682561-B032-D623-79DC-4A02BFE629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0"/>
            <a:ext cx="729805" cy="673460"/>
            <a:chOff x="0" y="2984992"/>
            <a:chExt cx="729805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36BDA6-357B-DE65-FB0E-17345029A8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0BE05B-28B7-E133-E695-A8E794F33E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FB41FD-7F6D-6FF5-9251-EB3A7E0458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145C7A8-35E2-4AAA-83EE-708372525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8"/>
          <a:stretch/>
        </p:blipFill>
        <p:spPr>
          <a:xfrm>
            <a:off x="648677" y="1546711"/>
            <a:ext cx="10621108" cy="4195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F362C2-0BB2-4294-AAE9-74B91B2F83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52" y="5944825"/>
            <a:ext cx="1119326" cy="21204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D49E23F-B75C-4378-82DD-F76B933C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012" y="5807759"/>
            <a:ext cx="1670062" cy="40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823805-98AC-4D1E-AE0D-37771A480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4" y="5777101"/>
            <a:ext cx="794870" cy="42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1CA272-236A-4EB9-89A9-6507CCD89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3393" y="5789308"/>
            <a:ext cx="777790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0846-06CB-1771-645C-066788E0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082E64-386F-6CC6-6D6A-FA306090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Critical Collaborations:  NNEPQIN/NHPQC, ERASE and AIM    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1E0F0-2B16-6130-1D91-B216B3C5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B1F-2403-9046-8604-2A7D74EF015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6282D-3189-754E-0314-226FF46C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Hampshire Perinatal Quality Collaborative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1724F-370D-70A5-D41C-418DAC6FC6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8200" y="6316663"/>
            <a:ext cx="10277475" cy="16524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5" descr="A rainbow in a black background&#10;&#10;Description automatically generated">
            <a:extLst>
              <a:ext uri="{FF2B5EF4-FFF2-40B4-BE49-F238E27FC236}">
                <a16:creationId xmlns:a16="http://schemas.microsoft.com/office/drawing/2014/main" id="{AC1A0A64-98A5-E3E6-7EBA-31B58031AC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436" y="5532436"/>
            <a:ext cx="1325564" cy="13255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682561-B032-D623-79DC-4A02BFE629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462195" y="0"/>
            <a:ext cx="729805" cy="673460"/>
            <a:chOff x="0" y="2984992"/>
            <a:chExt cx="729805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36BDA6-357B-DE65-FB0E-17345029A8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0BE05B-28B7-E133-E695-A8E794F33E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975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FB41FD-7F6D-6FF5-9251-EB3A7E0458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950" y="2984992"/>
              <a:ext cx="195855" cy="67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F362C2-0BB2-4294-AAE9-74B91B2F83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74" y="5937878"/>
            <a:ext cx="1119326" cy="21204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D49E23F-B75C-4378-82DD-F76B933C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74" y="5845082"/>
            <a:ext cx="1670062" cy="40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823805-98AC-4D1E-AE0D-37771A480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5" y="5774510"/>
            <a:ext cx="794870" cy="42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1CA272-236A-4EB9-89A9-6507CCD89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310" y="5764427"/>
            <a:ext cx="777790" cy="475736"/>
          </a:xfrm>
          <a:prstGeom prst="rect">
            <a:avLst/>
          </a:prstGeom>
        </p:spPr>
      </p:pic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321479B1-D7CB-4599-A824-885541559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0761" y="3743581"/>
            <a:ext cx="9970477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Provide Perinatal Mental Health &amp; Suicide screening, interventions and documentation education to all healthcare settings and wrap-around services/programs involved in perinatal care.</a:t>
            </a:r>
          </a:p>
        </p:txBody>
      </p:sp>
      <p:pic>
        <p:nvPicPr>
          <p:cNvPr id="22" name="Picture 2" descr="SDAHO Awarded HRSA Rural Workforce Network Grant | SDAHO">
            <a:extLst>
              <a:ext uri="{FF2B5EF4-FFF2-40B4-BE49-F238E27FC236}">
                <a16:creationId xmlns:a16="http://schemas.microsoft.com/office/drawing/2014/main" id="{ED62E603-A031-46E1-B1E4-172285BA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72" y="5745785"/>
            <a:ext cx="1380768" cy="5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1495DED-CE41-473D-A2DE-56B8FE27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52" y="1639545"/>
            <a:ext cx="3175462" cy="183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93D6E5"/>
      </a:accent1>
      <a:accent2>
        <a:srgbClr val="F7D719"/>
      </a:accent2>
      <a:accent3>
        <a:srgbClr val="FCEFA3"/>
      </a:accent3>
      <a:accent4>
        <a:srgbClr val="248298"/>
      </a:accent4>
      <a:accent5>
        <a:srgbClr val="645193"/>
      </a:accent5>
      <a:accent6>
        <a:srgbClr val="BAABD8"/>
      </a:accent6>
      <a:hlink>
        <a:srgbClr val="645193"/>
      </a:hlink>
      <a:folHlink>
        <a:srgbClr val="BAABD8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11C3DD6-C855-7743-9AC5-EF1DB78CED59}" vid="{B06ED3D7-43CF-BC41-BCAC-F1222D208F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NHPQC_PPT_updated</Template>
  <TotalTime>395</TotalTime>
  <Words>899</Words>
  <Application>Microsoft Office PowerPoint</Application>
  <PresentationFormat>Widescreen</PresentationFormat>
  <Paragraphs>84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Century Gothic</vt:lpstr>
      <vt:lpstr>Gill Sans MT</vt:lpstr>
      <vt:lpstr>Palatino Linotype</vt:lpstr>
      <vt:lpstr>Office Theme</vt:lpstr>
      <vt:lpstr>NH AIM/ERASE  Monthly Webinar</vt:lpstr>
      <vt:lpstr>To Receive CME/CNE Credit for Today’s Session  Text: 833-884-3375  Enter Activity Code 148177 Need help?  clpd.support@hitchcock.org The above CE information is ONLY for live attendance. CE will be available for later viewing via a link shared after the webinar.</vt:lpstr>
      <vt:lpstr>REMINDERS: Please feel free to share the recording with colleagues and those you feel would benefit if they are unable to attend @ www.NNEPQIN.org: Educational Offerings | NNEPQIN  We HIGHLY value your input.  Please be sure to complete the evaluation that Maggie Coleman will send to you immediately following the webinar.  It takes less than 5 minutes to complete. </vt:lpstr>
      <vt:lpstr>From screening to action: Setting the stage for an honest patient discussion</vt:lpstr>
      <vt:lpstr>Today’s Agenda</vt:lpstr>
      <vt:lpstr>Gender Statement: We recognize that pregnant people have a variety of gender identities. There may be gendered language in this presentation, especially when citing other sources, but the content of this presentation is applicable to all pregnant people.</vt:lpstr>
      <vt:lpstr>PowerPoint Presentation</vt:lpstr>
      <vt:lpstr>Critical Collaborations:  NNEPQIN/NHPQC, ERASE and AIM      </vt:lpstr>
      <vt:lpstr>Critical Collaborations:  NNEPQIN/NHPQC, ERASE and AIM      </vt:lpstr>
      <vt:lpstr>AIM Bundle Updates</vt:lpstr>
      <vt:lpstr>Rebecca Casey, APRN – Case Consultation and Education Opportunities for all AIM Participants </vt:lpstr>
      <vt:lpstr>“Toxic” Film Screening for Respectful and Equitable Care Education Measure</vt:lpstr>
      <vt:lpstr>Jess Bacon DNP, CNM, FACNM and Rachel Myers MSN, RN, CNL, C-EFM, CSSGB Wentworth-Douglass Hospital</vt:lpstr>
      <vt:lpstr>Next Month:</vt:lpstr>
      <vt:lpstr>Important Links</vt:lpstr>
      <vt:lpstr>To Receive CME/CNE Credit for Today’s Session  Text: 833-884-3375  Enter Activity Code 148177 Need help?  clpd.support@hitchcock.org The above CE information is ONLY for live attendance. CE will be available for later viewing via a link shared after the webinar.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 AIM/ERASE Monthly Webinar</dc:title>
  <dc:creator>Madalynne M. Bridge</dc:creator>
  <cp:lastModifiedBy>Margaret A. Coleman</cp:lastModifiedBy>
  <cp:revision>61</cp:revision>
  <dcterms:created xsi:type="dcterms:W3CDTF">2024-11-07T15:42:08Z</dcterms:created>
  <dcterms:modified xsi:type="dcterms:W3CDTF">2025-01-27T16:07:50Z</dcterms:modified>
</cp:coreProperties>
</file>